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80" r:id="rId3"/>
    <p:sldId id="281" r:id="rId4"/>
    <p:sldId id="282" r:id="rId5"/>
    <p:sldId id="284" r:id="rId6"/>
    <p:sldId id="283" r:id="rId7"/>
    <p:sldId id="285" r:id="rId8"/>
    <p:sldId id="286" r:id="rId9"/>
    <p:sldId id="287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61" autoAdjust="0"/>
  </p:normalViewPr>
  <p:slideViewPr>
    <p:cSldViewPr showGuides="1"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2DD62-3BD4-489D-BCE5-1365CB63EA16}" type="datetimeFigureOut">
              <a:rPr lang="sv-SE" smtClean="0"/>
              <a:t>2015-11-24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63E27-3202-4C3C-A074-649D92992097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97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778D-0BB3-4F8D-A7BD-C7C00D57AC49}" type="datetime1">
              <a:rPr lang="sv-SE" smtClean="0"/>
              <a:t>2015-11-24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748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1985-699A-4EC2-8D0E-8075BA58C7ED}" type="datetime1">
              <a:rPr lang="sv-SE" smtClean="0"/>
              <a:t>2015-11-24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243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E689-BC7C-465F-9EA8-8835A476CFB6}" type="datetime1">
              <a:rPr lang="sv-SE" smtClean="0"/>
              <a:t>2015-11-24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742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87A5-381E-461C-A0B4-BDEC589018EC}" type="datetime1">
              <a:rPr lang="sv-SE" smtClean="0"/>
              <a:t>2015-11-24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314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249D-DB30-411E-9B02-BCD0D57B1F69}" type="datetime1">
              <a:rPr lang="sv-SE" smtClean="0"/>
              <a:t>2015-11-24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989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138-0360-48D6-B285-B4D0343E1ABF}" type="datetime1">
              <a:rPr lang="sv-SE" smtClean="0"/>
              <a:t>2015-11-24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30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A730-C815-4BDC-B0BC-27F454E9581C}" type="datetime1">
              <a:rPr lang="sv-SE" smtClean="0"/>
              <a:t>2015-11-24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38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0E432-79AA-421C-ADC6-592494BE4F0B}" type="datetime1">
              <a:rPr lang="sv-SE" smtClean="0"/>
              <a:t>2015-11-24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767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108D-36D5-44BC-8D54-974C9F8B0306}" type="datetime1">
              <a:rPr lang="sv-SE" smtClean="0"/>
              <a:t>2015-11-24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695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6C4D-BB64-4B2F-B852-17336664BD2A}" type="datetime1">
              <a:rPr lang="sv-SE" smtClean="0"/>
              <a:t>2015-11-24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6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7753-B57D-409E-9C70-E77D6D754773}" type="datetime1">
              <a:rPr lang="sv-SE" smtClean="0"/>
              <a:t>2015-11-24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52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005D4-5685-466C-A441-D4AF835933A7}" type="datetime1">
              <a:rPr lang="sv-SE" smtClean="0"/>
              <a:t>2015-11-24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415C-4762-4D26-A30F-E7B221AA3824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355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1582" y="692697"/>
            <a:ext cx="7772400" cy="1368151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INTOSAI Task Group on INTOSAI Auditor Certification (</a:t>
            </a:r>
            <a:r>
              <a:rPr lang="en-US" b="1" dirty="0" smtClean="0"/>
              <a:t>TGIAC</a:t>
            </a:r>
            <a:r>
              <a:rPr lang="en-US" b="1" dirty="0" smtClean="0"/>
              <a:t>) </a:t>
            </a:r>
            <a:endParaRPr lang="en-US" b="1" dirty="0"/>
          </a:p>
        </p:txBody>
      </p:sp>
      <p:pic>
        <p:nvPicPr>
          <p:cNvPr id="7" name="Picture 2" descr="http://www.samcharter.com/wp-content/themes/keorra/timthumb.php?src=http://www.samcharter.com/wp-content/uploads/2012/12/man-drawing-diagram.jpg&amp;w=650&amp;h=300&amp;zc=1&amp;q=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81" y="2348880"/>
            <a:ext cx="7780857" cy="322495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036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droite 4"/>
          <p:cNvSpPr/>
          <p:nvPr/>
        </p:nvSpPr>
        <p:spPr>
          <a:xfrm>
            <a:off x="1907704" y="2204864"/>
            <a:ext cx="5544616" cy="30243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Sequence of events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OLACEFS General Assembly, Nov 2015</a:t>
            </a:r>
            <a:endParaRPr lang="sv-SE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2420888"/>
            <a:ext cx="1130424" cy="273500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ZA" b="1" dirty="0"/>
              <a:t>2014 Development of whitepaper</a:t>
            </a:r>
            <a:endParaRPr lang="en-ZA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2123728" y="2420888"/>
            <a:ext cx="1274440" cy="273500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ZA" b="1" dirty="0">
                <a:solidFill>
                  <a:schemeClr val="bg1"/>
                </a:solidFill>
              </a:rPr>
              <a:t>Nov 2014 INTOSAI Governing Board consideration</a:t>
            </a:r>
            <a:endParaRPr lang="en-ZA" b="1" dirty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454999" y="1640040"/>
            <a:ext cx="1198984" cy="272506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ZA" b="1" dirty="0"/>
              <a:t>June 2015 Workshop on development of competency framework</a:t>
            </a:r>
            <a:endParaRPr lang="en-ZA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4622304" y="1655247"/>
            <a:ext cx="1173832" cy="270985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ZA" b="1" dirty="0"/>
              <a:t>2015/16 Regional work-sessions</a:t>
            </a:r>
            <a:endParaRPr lang="en-ZA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454999" y="4365104"/>
            <a:ext cx="2397968" cy="117728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b="1" dirty="0">
                <a:solidFill>
                  <a:schemeClr val="bg1"/>
                </a:solidFill>
              </a:rPr>
              <a:t>2015 Participation in common forum processes</a:t>
            </a:r>
            <a:endParaRPr lang="en-ZA" b="1" dirty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796136" y="2204864"/>
            <a:ext cx="1130424" cy="295103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b="1" dirty="0" err="1" smtClean="0"/>
              <a:t>Status</a:t>
            </a:r>
            <a:r>
              <a:rPr lang="fr-CA" sz="2000" b="1" dirty="0" smtClean="0"/>
              <a:t>  report to the 67th  GB</a:t>
            </a:r>
            <a:endParaRPr lang="fr-CA" sz="2000" b="1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7020272" y="2204864"/>
            <a:ext cx="1296144" cy="295103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ZA" b="1" dirty="0"/>
              <a:t>2016 </a:t>
            </a:r>
            <a:r>
              <a:rPr lang="en-ZA" b="1" dirty="0" smtClean="0"/>
              <a:t>and  + INCOSAI/Piloting  </a:t>
            </a:r>
            <a:r>
              <a:rPr lang="en-ZA" b="1" dirty="0"/>
              <a:t>/ certification concept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10645075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2014 INTOSAI</a:t>
            </a:r>
            <a:r>
              <a:rPr lang="en-ZA" b="1" dirty="0"/>
              <a:t/>
            </a:r>
            <a:br>
              <a:rPr lang="en-ZA" b="1" dirty="0"/>
            </a:br>
            <a:r>
              <a:rPr lang="en-ZA" b="1" dirty="0"/>
              <a:t>Governing Board resolution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66</a:t>
            </a:r>
            <a:r>
              <a:rPr lang="en-CA" baseline="30000" dirty="0" smtClean="0"/>
              <a:t>th</a:t>
            </a:r>
            <a:r>
              <a:rPr lang="en-CA" dirty="0" smtClean="0"/>
              <a:t>  </a:t>
            </a:r>
            <a:r>
              <a:rPr lang="en-CA" dirty="0"/>
              <a:t>Governing Board endorsement of – </a:t>
            </a:r>
            <a:endParaRPr lang="en-CA" dirty="0" smtClean="0"/>
          </a:p>
          <a:p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▪ </a:t>
            </a:r>
            <a:r>
              <a:rPr lang="en-CA" b="1" dirty="0"/>
              <a:t>further research on certification, taking into account various SAI models and relevant external stakeholders </a:t>
            </a:r>
            <a:endParaRPr lang="en-CA" b="1" dirty="0" smtClean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dirty="0"/>
              <a:t>▪ </a:t>
            </a:r>
            <a:r>
              <a:rPr lang="en-CA" b="1" dirty="0"/>
              <a:t>development of a competency framework and a pilot model </a:t>
            </a:r>
            <a:endParaRPr lang="en-CA" b="1" dirty="0" smtClean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b="1" dirty="0"/>
              <a:t>▪ cooperation with goals chairs to strengthen INTOSAI standard-setting </a:t>
            </a:r>
            <a:endParaRPr lang="fr-CA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OLACEFS General Assembly, Nov 2015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3475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/>
              <a:t>June 2015 Work-session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OLACEFS General Assembly, Nov 2015</a:t>
            </a:r>
            <a:endParaRPr lang="sv-S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/>
              <a:t>Objectives:</a:t>
            </a:r>
          </a:p>
          <a:p>
            <a:pPr lvl="1"/>
            <a:r>
              <a:rPr lang="en-ZA" sz="2700" dirty="0"/>
              <a:t>Analyse, define and standardise core competency framework concepts</a:t>
            </a:r>
            <a:r>
              <a:rPr lang="en-ZA" sz="2700" dirty="0" smtClean="0"/>
              <a:t>,</a:t>
            </a:r>
          </a:p>
          <a:p>
            <a:pPr lvl="1"/>
            <a:endParaRPr lang="en-ZA" sz="2400" dirty="0"/>
          </a:p>
          <a:p>
            <a:pPr lvl="1"/>
            <a:r>
              <a:rPr lang="en-ZA" sz="2700" dirty="0"/>
              <a:t>Agree on an outline framework of the proposed core competency framework, </a:t>
            </a:r>
            <a:r>
              <a:rPr lang="en-ZA" sz="2700" dirty="0" smtClean="0"/>
              <a:t>and</a:t>
            </a:r>
          </a:p>
          <a:p>
            <a:pPr lvl="1"/>
            <a:endParaRPr lang="en-ZA" sz="2400" dirty="0"/>
          </a:p>
          <a:p>
            <a:pPr lvl="1"/>
            <a:r>
              <a:rPr lang="en-ZA" sz="2700" dirty="0"/>
              <a:t>Define enabling processes to take this forward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99723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fr-CA" b="1" dirty="0" err="1" smtClean="0"/>
              <a:t>Guiding</a:t>
            </a:r>
            <a:r>
              <a:rPr lang="fr-CA" b="1" dirty="0" smtClean="0"/>
              <a:t> </a:t>
            </a:r>
            <a:r>
              <a:rPr lang="fr-CA" b="1" dirty="0" err="1" smtClean="0"/>
              <a:t>principles</a:t>
            </a:r>
            <a:r>
              <a:rPr lang="fr-CA" b="1" dirty="0" smtClean="0"/>
              <a:t> </a:t>
            </a:r>
            <a:endParaRPr lang="fr-CA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OLACEFS General Assembly, Nov 2015</a:t>
            </a:r>
            <a:endParaRPr lang="sv-S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073427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CA" b="1" dirty="0" smtClean="0"/>
              <a:t>Global profession, local solutions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CA" b="1" dirty="0" smtClean="0"/>
              <a:t>Use of a </a:t>
            </a:r>
            <a:r>
              <a:rPr lang="fr-CA" b="1" dirty="0" err="1" smtClean="0"/>
              <a:t>laddering</a:t>
            </a:r>
            <a:r>
              <a:rPr lang="fr-CA" b="1" dirty="0" smtClean="0"/>
              <a:t> </a:t>
            </a:r>
            <a:r>
              <a:rPr lang="fr-CA" b="1" dirty="0" err="1" smtClean="0"/>
              <a:t>methodology</a:t>
            </a:r>
            <a:endParaRPr lang="fr-CA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CA" b="1" dirty="0" smtClean="0"/>
              <a:t>ISSAI </a:t>
            </a:r>
            <a:r>
              <a:rPr lang="fr-CA" b="1" dirty="0" err="1" smtClean="0"/>
              <a:t>based</a:t>
            </a:r>
            <a:endParaRPr lang="fr-CA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CA" b="1" dirty="0" err="1" smtClean="0"/>
              <a:t>Leverage</a:t>
            </a:r>
            <a:r>
              <a:rPr lang="fr-CA" b="1" dirty="0" smtClean="0"/>
              <a:t> </a:t>
            </a:r>
            <a:r>
              <a:rPr lang="fr-CA" b="1" dirty="0" err="1" smtClean="0"/>
              <a:t>existing</a:t>
            </a:r>
            <a:r>
              <a:rPr lang="fr-CA" b="1" dirty="0" smtClean="0"/>
              <a:t> </a:t>
            </a:r>
            <a:r>
              <a:rPr lang="fr-CA" b="1" dirty="0" err="1" smtClean="0"/>
              <a:t>frameworks</a:t>
            </a:r>
            <a:endParaRPr lang="fr-CA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CA" b="1" dirty="0" smtClean="0"/>
              <a:t>Focus on the </a:t>
            </a:r>
            <a:r>
              <a:rPr lang="fr-CA" b="1" dirty="0" err="1" smtClean="0"/>
              <a:t>three</a:t>
            </a:r>
            <a:r>
              <a:rPr lang="fr-CA" b="1" dirty="0" smtClean="0"/>
              <a:t> Audit </a:t>
            </a:r>
            <a:r>
              <a:rPr lang="fr-CA" b="1" dirty="0" err="1" smtClean="0"/>
              <a:t>Streams</a:t>
            </a:r>
            <a:r>
              <a:rPr lang="fr-CA" b="1" dirty="0" smtClean="0"/>
              <a:t> (C,F,P)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CA" b="1" dirty="0" err="1" smtClean="0"/>
              <a:t>Freedom</a:t>
            </a:r>
            <a:r>
              <a:rPr lang="fr-CA" b="1" dirty="0" smtClean="0"/>
              <a:t> </a:t>
            </a:r>
            <a:r>
              <a:rPr lang="fr-CA" b="1" dirty="0" err="1" smtClean="0"/>
              <a:t>within</a:t>
            </a:r>
            <a:r>
              <a:rPr lang="fr-CA" b="1" dirty="0" smtClean="0"/>
              <a:t> a </a:t>
            </a:r>
            <a:r>
              <a:rPr lang="fr-CA" b="1" dirty="0" err="1" smtClean="0"/>
              <a:t>framework</a:t>
            </a:r>
            <a:r>
              <a:rPr lang="fr-CA" b="1" dirty="0" smtClean="0"/>
              <a:t> </a:t>
            </a:r>
            <a:r>
              <a:rPr lang="fr-CA" b="1" dirty="0" err="1" smtClean="0"/>
              <a:t>approach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1598134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OLACEFS General Assembly, Nov 2015</a:t>
            </a:r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7776863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95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Participation in the Common Forum </a:t>
            </a:r>
            <a:r>
              <a:rPr lang="fr-CA" dirty="0" err="1" smtClean="0"/>
              <a:t>Process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OLACEFS General Assembly, Nov 2015</a:t>
            </a:r>
            <a:endParaRPr lang="sv-S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CA" b="1" i="1" dirty="0"/>
              <a:t>This process created an ideal opportunity to confirm that requirements around education, </a:t>
            </a:r>
            <a:r>
              <a:rPr lang="en-CA" b="1" i="1" dirty="0" smtClean="0"/>
              <a:t>training and </a:t>
            </a:r>
            <a:r>
              <a:rPr lang="en-CA" b="1" i="1" dirty="0"/>
              <a:t>capacity development in the INTOSAI context should also form part of any </a:t>
            </a:r>
            <a:r>
              <a:rPr lang="en-CA" b="1" i="1" dirty="0" smtClean="0"/>
              <a:t>future developments </a:t>
            </a:r>
            <a:r>
              <a:rPr lang="en-CA" b="1" i="1" dirty="0"/>
              <a:t>regarding INTOSAI standard setting. </a:t>
            </a:r>
            <a:endParaRPr lang="fr-CA" b="1" i="1" dirty="0"/>
          </a:p>
        </p:txBody>
      </p:sp>
    </p:spTree>
    <p:extLst>
      <p:ext uri="{BB962C8B-B14F-4D97-AF65-F5344CB8AC3E}">
        <p14:creationId xmlns:p14="http://schemas.microsoft.com/office/powerpoint/2010/main" val="2371792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2016 and </a:t>
            </a:r>
            <a:r>
              <a:rPr lang="fr-CA" dirty="0" err="1" smtClean="0"/>
              <a:t>beyond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OLACEFS General Assembly, Nov 2015</a:t>
            </a:r>
            <a:endParaRPr lang="sv-SE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755576" y="2204864"/>
            <a:ext cx="2232248" cy="35283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Set of draft competency frameworks</a:t>
            </a:r>
            <a:endParaRPr lang="fr-CA" sz="28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275856" y="2204864"/>
            <a:ext cx="2448272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/>
              <a:t>Paper on enabling standards/guidance for education &amp; training</a:t>
            </a:r>
            <a:endParaRPr lang="fr-CA" sz="28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084168" y="2204864"/>
            <a:ext cx="2304256" cy="352839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800" dirty="0"/>
              <a:t>Pilot </a:t>
            </a:r>
            <a:r>
              <a:rPr lang="fr-CA" sz="2800" dirty="0" err="1"/>
              <a:t>project</a:t>
            </a:r>
            <a:r>
              <a:rPr lang="fr-CA" sz="2800" dirty="0"/>
              <a:t> </a:t>
            </a:r>
            <a:r>
              <a:rPr lang="fr-CA" sz="2800" dirty="0" smtClean="0"/>
              <a:t>plan for the certification 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404422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7200" dirty="0" smtClean="0"/>
              <a:t>     </a:t>
            </a:r>
          </a:p>
          <a:p>
            <a:pPr marL="0" indent="0">
              <a:buNone/>
            </a:pPr>
            <a:r>
              <a:rPr lang="fr-CA" sz="7200" dirty="0" smtClean="0"/>
              <a:t>     </a:t>
            </a:r>
            <a:r>
              <a:rPr lang="fr-CA" sz="7200" i="1" u="sng" dirty="0" smtClean="0"/>
              <a:t>Muchas Gracias</a:t>
            </a:r>
            <a:endParaRPr lang="fr-CA" sz="7200" i="1" u="sng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INTOSAI Capacity Building Committee - Meeting in Lima, Peru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8493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ROSAI GB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AFROSAI GB presentation</Template>
  <TotalTime>848</TotalTime>
  <Words>280</Words>
  <Application>Microsoft Office PowerPoint</Application>
  <PresentationFormat>Affichage à l'écran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AFROSAI GB presentation</vt:lpstr>
      <vt:lpstr>INTOSAI Task Group on INTOSAI Auditor Certification (TGIAC) </vt:lpstr>
      <vt:lpstr>Sequence of events</vt:lpstr>
      <vt:lpstr>2014 INTOSAI Governing Board resolution</vt:lpstr>
      <vt:lpstr>June 2015 Work-session</vt:lpstr>
      <vt:lpstr>Guiding principles </vt:lpstr>
      <vt:lpstr>Présentation PowerPoint</vt:lpstr>
      <vt:lpstr>Participation in the Common Forum Process</vt:lpstr>
      <vt:lpstr>2016 and beyond</vt:lpstr>
      <vt:lpstr>Présentation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INTOSAI Task Group on INTOSAI Auditor Certification (TFIAC)</dc:title>
  <dc:creator>Owner</dc:creator>
  <cp:lastModifiedBy>Owner</cp:lastModifiedBy>
  <cp:revision>11</cp:revision>
  <dcterms:created xsi:type="dcterms:W3CDTF">2015-11-24T20:43:05Z</dcterms:created>
  <dcterms:modified xsi:type="dcterms:W3CDTF">2015-11-25T10:51:25Z</dcterms:modified>
</cp:coreProperties>
</file>